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6" r:id="rId1"/>
  </p:sldMasterIdLst>
  <p:notesMasterIdLst>
    <p:notesMasterId r:id="rId10"/>
  </p:notesMasterIdLst>
  <p:handoutMasterIdLst>
    <p:handoutMasterId r:id="rId11"/>
  </p:handoutMasterIdLst>
  <p:sldIdLst>
    <p:sldId id="257" r:id="rId2"/>
    <p:sldId id="258" r:id="rId3"/>
    <p:sldId id="262" r:id="rId4"/>
    <p:sldId id="264" r:id="rId5"/>
    <p:sldId id="265" r:id="rId6"/>
    <p:sldId id="266" r:id="rId7"/>
    <p:sldId id="267" r:id="rId8"/>
    <p:sldId id="268" r:id="rId9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5" d="100"/>
          <a:sy n="75" d="100"/>
        </p:scale>
        <p:origin x="82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C3E0910-793C-46A0-8623-CEAD4857882F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Espaço Reservado para o Número do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49EE704A-765A-48C7-8594-25B15929F837}" type="datetime1">
              <a:rPr lang="pt-BR" smtClean="0"/>
              <a:t>15/04/2025</a:t>
            </a:fld>
            <a:endParaRPr lang="en-US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pt-br"/>
              <a:t>Clique para editar o texto Mestre</a:t>
            </a:r>
            <a:endParaRPr lang="en-US"/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t-BR"/>
              <a:t>Clique para editar o estilo do subtítulo Mestre</a:t>
            </a:r>
            <a:endParaRPr lang="en-US" dirty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92B5B4-4D0A-4964-A1A3-B85B0EE00890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83314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E1A5F9-C71D-4DE8-8BF4-9F6FC06A94B8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698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1DCD7D-5BFD-485D-AED5-B62EAACA4CB6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182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3252B5-F3E6-4058-A723-196087E9E541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26706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251DFA-97D2-4C90-9100-D1173CC96C37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416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1B26C-F0DB-4889-B6A3-FE07E152272F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663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0565EE-A4B5-4AB4-9432-D16ECAE9EF1F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8194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470C2D-02C8-4A1B-A79F-498A53DD951F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18605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94EF83-1835-4C7A-B4B2-F0B720F5AC0B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4226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dirty="0"/>
              <a:t>Clique para editar os estilos de 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6F5D5688-1774-4625-9E74-88EA94DB2550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32822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3D5E4E1C-696A-4E82-B6DD-87ECA4CC925A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2677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gray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66BA6665-D630-4C43-9989-3D086DA68E5F}" type="datetime1">
              <a:rPr lang="pt-BR" smtClean="0"/>
              <a:t>15/04/2025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349822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47" r:id="rId3"/>
    <p:sldLayoutId id="2147483743" r:id="rId4"/>
    <p:sldLayoutId id="2147483738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7" Type="http://schemas.openxmlformats.org/officeDocument/2006/relationships/slide" Target="slide8.xml"/><Relationship Id="rId2" Type="http://schemas.openxmlformats.org/officeDocument/2006/relationships/slide" Target="slide3.xml"/><Relationship Id="rId1" Type="http://schemas.openxmlformats.org/officeDocument/2006/relationships/slideLayout" Target="../slideLayouts/slideLayout1.xml"/><Relationship Id="rId6" Type="http://schemas.openxmlformats.org/officeDocument/2006/relationships/slide" Target="slide7.xml"/><Relationship Id="rId5" Type="http://schemas.openxmlformats.org/officeDocument/2006/relationships/slide" Target="slide6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tângulo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1322962"/>
            <a:ext cx="6253317" cy="2821020"/>
          </a:xfrm>
        </p:spPr>
        <p:txBody>
          <a:bodyPr rtlCol="0" anchor="ctr">
            <a:normAutofit/>
          </a:bodyPr>
          <a:lstStyle/>
          <a:p>
            <a:pPr algn="ctr" rtl="0"/>
            <a:r>
              <a:rPr lang="pt-BR" sz="6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ubai Medium" panose="020B0603030403030204" pitchFamily="34" charset="-78"/>
                <a:cs typeface="Dubai Medium" panose="020B0603030403030204" pitchFamily="34" charset="-78"/>
              </a:rPr>
              <a:t>2ª geração de computadores</a:t>
            </a:r>
            <a:endParaRPr lang="pt-br" sz="6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ubai Medium" panose="020B0603030403030204" pitchFamily="34" charset="-78"/>
              <a:cs typeface="Dubai Medium" panose="020B0603030403030204" pitchFamily="34" charset="-78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979030"/>
          </a:xfrm>
        </p:spPr>
        <p:txBody>
          <a:bodyPr rtlCol="0">
            <a:normAutofit/>
          </a:bodyPr>
          <a:lstStyle/>
          <a:p>
            <a:pPr algn="ctr" rtl="0"/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ICC </a:t>
            </a:r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–</a:t>
            </a:r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pt-br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IntroDUÇÃO</a:t>
            </a:r>
            <a:r>
              <a:rPr lang="pt-br" sz="2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À CIÊNCIA DA </a:t>
            </a:r>
            <a:r>
              <a:rPr lang="pt-br" sz="24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CoMPUTAÇÃO</a:t>
            </a:r>
            <a:endParaRPr lang="pt-br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70" t="131" r="12570" b="131"/>
          <a:stretch/>
        </p:blipFill>
        <p:spPr>
          <a:xfrm>
            <a:off x="-1" y="0"/>
            <a:ext cx="4635315" cy="6857999"/>
          </a:xfrm>
          <a:prstGeom prst="rect">
            <a:avLst/>
          </a:prstGeom>
        </p:spPr>
      </p:pic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tângulo 46">
            <a:extLst>
              <a:ext uri="{FF2B5EF4-FFF2-40B4-BE49-F238E27FC236}">
                <a16:creationId xmlns:a16="http://schemas.microsoft.com/office/drawing/2014/main" id="{FBDCECDC-EEE3-4128-AA5E-82A8C0879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07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63EA8048-A92C-43A6-B647-C0BCEC3B4415}"/>
              </a:ext>
            </a:extLst>
          </p:cNvPr>
          <p:cNvSpPr/>
          <p:nvPr/>
        </p:nvSpPr>
        <p:spPr>
          <a:xfrm>
            <a:off x="-3048" y="0"/>
            <a:ext cx="12188952" cy="68580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276" y="1284090"/>
            <a:ext cx="10058400" cy="3287908"/>
          </a:xfrm>
          <a:noFill/>
        </p:spPr>
        <p:txBody>
          <a:bodyPr rtlCol="0" anchor="t">
            <a:normAutofit fontScale="90000"/>
          </a:bodyPr>
          <a:lstStyle/>
          <a:p>
            <a:pPr lvl="0" rtl="0">
              <a:lnSpc>
                <a:spcPct val="140000"/>
              </a:lnSpc>
              <a:spcBef>
                <a:spcPts val="0"/>
              </a:spcBef>
            </a:pPr>
            <a:r>
              <a:rPr lang="pt-BR" sz="2600" i="1" dirty="0">
                <a:solidFill>
                  <a:schemeClr val="tx1"/>
                </a:solidFill>
                <a:latin typeface="+mn-lt"/>
              </a:rPr>
              <a:t>1. </a:t>
            </a:r>
            <a:r>
              <a:rPr lang="pt-BR" sz="2600" i="1" dirty="0">
                <a:solidFill>
                  <a:schemeClr val="bg2">
                    <a:lumMod val="10000"/>
                  </a:schemeClr>
                </a:solidFill>
                <a:latin typeface="+mn-lt"/>
                <a:hlinkClick r:id="rId2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História e Contexto</a:t>
            </a:r>
            <a:br>
              <a:rPr lang="pt-BR" sz="2600" i="1" dirty="0">
                <a:solidFill>
                  <a:schemeClr val="tx1"/>
                </a:solidFill>
                <a:latin typeface="+mn-lt"/>
              </a:rPr>
            </a:br>
            <a:r>
              <a:rPr lang="pt-BR" sz="2600" i="1" dirty="0">
                <a:solidFill>
                  <a:schemeClr val="tx1"/>
                </a:solidFill>
                <a:latin typeface="+mn-lt"/>
              </a:rPr>
              <a:t>2. </a:t>
            </a:r>
            <a:r>
              <a:rPr lang="pt-BR" sz="2600" i="1" dirty="0">
                <a:solidFill>
                  <a:schemeClr val="bg2">
                    <a:lumMod val="10000"/>
                  </a:schemeClr>
                </a:solidFill>
                <a:latin typeface="+mn-lt"/>
                <a:hlinkClick r:id="rId3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Características Gerais</a:t>
            </a:r>
            <a:br>
              <a:rPr lang="pt-BR" sz="2600" i="1" dirty="0">
                <a:solidFill>
                  <a:schemeClr val="tx1"/>
                </a:solidFill>
                <a:latin typeface="+mn-lt"/>
              </a:rPr>
            </a:br>
            <a:r>
              <a:rPr lang="pt-BR" sz="2600" i="1" dirty="0">
                <a:solidFill>
                  <a:schemeClr val="tx1"/>
                </a:solidFill>
                <a:latin typeface="+mn-lt"/>
              </a:rPr>
              <a:t>3. </a:t>
            </a:r>
            <a:r>
              <a:rPr lang="pt-BR" sz="2600" i="1" dirty="0">
                <a:solidFill>
                  <a:schemeClr val="bg2">
                    <a:lumMod val="10000"/>
                  </a:schemeClr>
                </a:solidFill>
                <a:latin typeface="+mn-lt"/>
                <a:hlinkClick r:id="rId4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Computadores Predominantes</a:t>
            </a:r>
            <a:br>
              <a:rPr lang="pt-BR" sz="2600" i="1" dirty="0">
                <a:solidFill>
                  <a:schemeClr val="tx1"/>
                </a:solidFill>
                <a:latin typeface="+mn-lt"/>
              </a:rPr>
            </a:br>
            <a:r>
              <a:rPr lang="pt-BR" sz="2600" i="1" dirty="0">
                <a:solidFill>
                  <a:schemeClr val="tx1"/>
                </a:solidFill>
                <a:latin typeface="+mn-lt"/>
              </a:rPr>
              <a:t>4. </a:t>
            </a:r>
            <a:r>
              <a:rPr lang="pt-BR" sz="2600" i="1" dirty="0">
                <a:solidFill>
                  <a:schemeClr val="bg2">
                    <a:lumMod val="10000"/>
                  </a:schemeClr>
                </a:solidFill>
                <a:latin typeface="+mn-lt"/>
                <a:hlinkClick r:id="rId5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Transistores: Características Gerais</a:t>
            </a:r>
            <a:br>
              <a:rPr lang="pt-BR" sz="2600" i="1" dirty="0">
                <a:solidFill>
                  <a:schemeClr val="tx1"/>
                </a:solidFill>
                <a:latin typeface="+mn-lt"/>
              </a:rPr>
            </a:br>
            <a:r>
              <a:rPr lang="pt-BR" sz="2600" i="1" dirty="0">
                <a:solidFill>
                  <a:schemeClr val="tx1"/>
                </a:solidFill>
                <a:latin typeface="+mn-lt"/>
              </a:rPr>
              <a:t>5. </a:t>
            </a:r>
            <a:r>
              <a:rPr lang="pt-BR" sz="2600" i="1" dirty="0">
                <a:solidFill>
                  <a:schemeClr val="bg2">
                    <a:lumMod val="10000"/>
                  </a:schemeClr>
                </a:solidFill>
                <a:latin typeface="+mn-lt"/>
                <a:hlinkClick r:id="rId6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William Shockley</a:t>
            </a:r>
            <a:br>
              <a:rPr lang="pt-BR" sz="2600" i="1" dirty="0">
                <a:solidFill>
                  <a:schemeClr val="tx1"/>
                </a:solidFill>
                <a:latin typeface="+mn-lt"/>
              </a:rPr>
            </a:br>
            <a:r>
              <a:rPr lang="pt-BR" sz="2600" i="1" dirty="0">
                <a:solidFill>
                  <a:schemeClr val="tx1"/>
                </a:solidFill>
                <a:latin typeface="+mn-lt"/>
              </a:rPr>
              <a:t>6. </a:t>
            </a:r>
            <a:r>
              <a:rPr lang="pt-BR" sz="2600" i="1" dirty="0">
                <a:solidFill>
                  <a:schemeClr val="bg2">
                    <a:lumMod val="10000"/>
                  </a:schemeClr>
                </a:solidFill>
                <a:latin typeface="+mn-lt"/>
                <a:hlinkClick r:id="rId7" action="ppaction://hlinksldjump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Curiosidades</a:t>
            </a:r>
            <a:endParaRPr lang="pt-br" sz="2600" i="1" dirty="0">
              <a:solidFill>
                <a:schemeClr val="bg2">
                  <a:lumMod val="10000"/>
                </a:schemeClr>
              </a:solidFill>
              <a:latin typeface="+mn-lt"/>
            </a:endParaRPr>
          </a:p>
        </p:txBody>
      </p:sp>
      <p:sp>
        <p:nvSpPr>
          <p:cNvPr id="49" name="Retângulo 48">
            <a:extLst>
              <a:ext uri="{FF2B5EF4-FFF2-40B4-BE49-F238E27FC236}">
                <a16:creationId xmlns:a16="http://schemas.microsoft.com/office/drawing/2014/main" id="{4260EDE0-989C-4E16-AF94-F652294D82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07" y="4953000"/>
            <a:ext cx="12188952" cy="1905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55E1F2F-E259-4EA8-9FFD-3A10AF5418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0" y="4953000"/>
            <a:ext cx="12188952" cy="1905000"/>
          </a:xfrm>
          <a:solidFill>
            <a:schemeClr val="bg1"/>
          </a:solidFill>
        </p:spPr>
        <p:txBody>
          <a:bodyPr rtlCol="0">
            <a:normAutofit/>
          </a:bodyPr>
          <a:lstStyle/>
          <a:p>
            <a:pPr algn="r" rtl="0"/>
            <a:r>
              <a:rPr lang="pt-BR" sz="1600" dirty="0" err="1"/>
              <a:t>Profª</a:t>
            </a:r>
            <a:r>
              <a:rPr lang="pt-BR" sz="1600" dirty="0"/>
              <a:t>: </a:t>
            </a:r>
            <a:r>
              <a:rPr lang="pt-BR" sz="1600" dirty="0" err="1"/>
              <a:t>diana</a:t>
            </a:r>
            <a:r>
              <a:rPr lang="pt-BR" sz="1600" dirty="0"/>
              <a:t> Braga</a:t>
            </a:r>
          </a:p>
          <a:p>
            <a:pPr algn="r" rtl="0">
              <a:spcAft>
                <a:spcPts val="100"/>
              </a:spcAft>
            </a:pPr>
            <a:r>
              <a:rPr lang="pt-BR" sz="1400" dirty="0"/>
              <a:t>E</a:t>
            </a:r>
            <a:r>
              <a:rPr lang="pt-br" sz="1400" dirty="0"/>
              <a:t>quipe:</a:t>
            </a:r>
            <a:r>
              <a:rPr lang="pt-BR" sz="1400" dirty="0"/>
              <a:t> </a:t>
            </a:r>
            <a:r>
              <a:rPr lang="pt-BR" sz="1400" dirty="0" err="1"/>
              <a:t>yuri</a:t>
            </a:r>
            <a:r>
              <a:rPr lang="pt-BR" sz="1400" dirty="0"/>
              <a:t> Alves</a:t>
            </a:r>
            <a:r>
              <a:rPr lang="pt-br" sz="1400" dirty="0"/>
              <a:t> </a:t>
            </a:r>
          </a:p>
          <a:p>
            <a:pPr algn="r" rtl="0">
              <a:spcBef>
                <a:spcPts val="100"/>
              </a:spcBef>
              <a:spcAft>
                <a:spcPts val="100"/>
              </a:spcAft>
            </a:pPr>
            <a:r>
              <a:rPr lang="pt-br" sz="1400" dirty="0" err="1"/>
              <a:t>vinicius</a:t>
            </a:r>
            <a:r>
              <a:rPr lang="pt-br" sz="1400" dirty="0"/>
              <a:t> </a:t>
            </a:r>
            <a:r>
              <a:rPr lang="pt-BR" sz="1400" dirty="0"/>
              <a:t>M</a:t>
            </a:r>
            <a:r>
              <a:rPr lang="pt-br" sz="1400" dirty="0"/>
              <a:t>acedo</a:t>
            </a:r>
          </a:p>
          <a:p>
            <a:pPr algn="r" rtl="0">
              <a:spcBef>
                <a:spcPts val="100"/>
              </a:spcBef>
              <a:spcAft>
                <a:spcPts val="100"/>
              </a:spcAft>
            </a:pPr>
            <a:r>
              <a:rPr lang="pt-BR" sz="1400" dirty="0"/>
              <a:t> marcos </a:t>
            </a:r>
            <a:r>
              <a:rPr lang="pt-BR" sz="1400" dirty="0" err="1"/>
              <a:t>vinícius</a:t>
            </a:r>
            <a:r>
              <a:rPr lang="pt-BR" sz="1400" dirty="0"/>
              <a:t>	 </a:t>
            </a:r>
          </a:p>
          <a:p>
            <a:pPr algn="r" rtl="0">
              <a:spcBef>
                <a:spcPts val="100"/>
              </a:spcBef>
              <a:spcAft>
                <a:spcPts val="100"/>
              </a:spcAft>
            </a:pPr>
            <a:r>
              <a:rPr lang="pt-BR" sz="1400" dirty="0"/>
              <a:t>cauã evangelista</a:t>
            </a:r>
          </a:p>
          <a:p>
            <a:pPr algn="r" rtl="0">
              <a:spcBef>
                <a:spcPts val="100"/>
              </a:spcBef>
              <a:spcAft>
                <a:spcPts val="100"/>
              </a:spcAft>
            </a:pPr>
            <a:r>
              <a:rPr lang="pt-BR" sz="1400" dirty="0"/>
              <a:t>	 Francisco Edinaldo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31DC9D0E-644C-479C-8402-C7584E1E5F68}"/>
              </a:ext>
            </a:extLst>
          </p:cNvPr>
          <p:cNvSpPr txBox="1"/>
          <p:nvPr/>
        </p:nvSpPr>
        <p:spPr>
          <a:xfrm>
            <a:off x="4884889" y="330740"/>
            <a:ext cx="242218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/>
              <a:t>SUMÁRIO</a:t>
            </a:r>
          </a:p>
        </p:txBody>
      </p:sp>
      <p:cxnSp>
        <p:nvCxnSpPr>
          <p:cNvPr id="13" name="Conector reto 12">
            <a:extLst>
              <a:ext uri="{FF2B5EF4-FFF2-40B4-BE49-F238E27FC236}">
                <a16:creationId xmlns:a16="http://schemas.microsoft.com/office/drawing/2014/main" id="{9F7022C3-882E-4787-BD81-281C023F5217}"/>
              </a:ext>
            </a:extLst>
          </p:cNvPr>
          <p:cNvCxnSpPr>
            <a:cxnSpLocks/>
          </p:cNvCxnSpPr>
          <p:nvPr/>
        </p:nvCxnSpPr>
        <p:spPr>
          <a:xfrm>
            <a:off x="1529821" y="4729266"/>
            <a:ext cx="9288000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0A47E3EF-8418-4A46-BE4F-3C408AC534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ADAB59-257E-4CE0-978B-173D6581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47609" y="7052587"/>
            <a:ext cx="2584850" cy="3651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9375DA4-55EE-4B0E-974F-6ED1E5EF3DB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0"/>
            <a:ext cx="10058400" cy="1011677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solidFill>
                  <a:schemeClr val="bg2">
                    <a:lumMod val="10000"/>
                  </a:schemeClr>
                </a:solidFill>
                <a:latin typeface="Dubai Medium" panose="020B0603030403030204" pitchFamily="34" charset="-78"/>
                <a:cs typeface="Dubai Medium" panose="020B0603030403030204" pitchFamily="34" charset="-78"/>
              </a:rPr>
              <a:t>História e Contexto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A15603D-9192-4A6B-91B5-755633C99742}"/>
              </a:ext>
            </a:extLst>
          </p:cNvPr>
          <p:cNvSpPr txBox="1"/>
          <p:nvPr/>
        </p:nvSpPr>
        <p:spPr>
          <a:xfrm>
            <a:off x="815677" y="1714500"/>
            <a:ext cx="612014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Período Pós-Guerra;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União da BELL LABORATORIES;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Invenção do Transistor;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Primeiros Computadores Transistorizados;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Redução no uso de fios e cabos;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Computadores Financeiramente viáveis para Empresas.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BB4FAB2-3684-4370-93B9-7868CC6234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1644" y="1714500"/>
            <a:ext cx="4312228" cy="3429000"/>
          </a:xfrm>
          <a:prstGeom prst="rect">
            <a:avLst/>
          </a:prstGeom>
        </p:spPr>
      </p:pic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2215E42-0AF3-448F-BC59-EDE3BEE6B373}"/>
              </a:ext>
            </a:extLst>
          </p:cNvPr>
          <p:cNvCxnSpPr>
            <a:cxnSpLocks/>
          </p:cNvCxnSpPr>
          <p:nvPr/>
        </p:nvCxnSpPr>
        <p:spPr>
          <a:xfrm>
            <a:off x="1383906" y="993845"/>
            <a:ext cx="9288000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AB69981-4FDA-4215-BF76-80BAAF2B12B5}"/>
              </a:ext>
            </a:extLst>
          </p:cNvPr>
          <p:cNvSpPr txBox="1"/>
          <p:nvPr/>
        </p:nvSpPr>
        <p:spPr>
          <a:xfrm>
            <a:off x="7151644" y="5117267"/>
            <a:ext cx="41129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1. Parte da equipe BELL LABS voltada aos estudos sobre transistor.</a:t>
            </a:r>
          </a:p>
        </p:txBody>
      </p:sp>
    </p:spTree>
    <p:extLst>
      <p:ext uri="{BB962C8B-B14F-4D97-AF65-F5344CB8AC3E}">
        <p14:creationId xmlns:p14="http://schemas.microsoft.com/office/powerpoint/2010/main" val="2145712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0A47E3EF-8418-4A46-BE4F-3C408AC534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ADAB59-257E-4CE0-978B-173D6581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47609" y="7052587"/>
            <a:ext cx="2584850" cy="3651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9375DA4-55EE-4B0E-974F-6ED1E5EF3DB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1011677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latin typeface="Dubai Medium" panose="020B0603030403030204" pitchFamily="34" charset="-78"/>
                <a:cs typeface="Dubai Medium" panose="020B0603030403030204" pitchFamily="34" charset="-78"/>
              </a:rPr>
              <a:t>Características Gerais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A15603D-9192-4A6B-91B5-755633C99742}"/>
              </a:ext>
            </a:extLst>
          </p:cNvPr>
          <p:cNvSpPr txBox="1"/>
          <p:nvPr/>
        </p:nvSpPr>
        <p:spPr>
          <a:xfrm>
            <a:off x="5877320" y="1723416"/>
            <a:ext cx="6120144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Substituição das Válvulas por Transistores;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Redução no Tamanho dos Computadores;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Surge as Primeiras Linguagens de Programação;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Primeiros Sistemas Operacionais;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Armazenamento em Discos Magnéticos;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Expansão na Aplicação dos Computadores.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2215E42-0AF3-448F-BC59-EDE3BEE6B373}"/>
              </a:ext>
            </a:extLst>
          </p:cNvPr>
          <p:cNvCxnSpPr>
            <a:cxnSpLocks/>
          </p:cNvCxnSpPr>
          <p:nvPr/>
        </p:nvCxnSpPr>
        <p:spPr>
          <a:xfrm>
            <a:off x="1383906" y="993845"/>
            <a:ext cx="9288000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AB69981-4FDA-4215-BF76-80BAAF2B12B5}"/>
              </a:ext>
            </a:extLst>
          </p:cNvPr>
          <p:cNvSpPr txBox="1"/>
          <p:nvPr/>
        </p:nvSpPr>
        <p:spPr>
          <a:xfrm>
            <a:off x="1527242" y="5208533"/>
            <a:ext cx="3239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2. Comparação de tamanho entre computadores </a:t>
            </a:r>
          </a:p>
          <a:p>
            <a:r>
              <a:rPr lang="pt-BR" sz="1000" dirty="0"/>
              <a:t>da 1ª e 2ª geração.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C0046182-6308-4DA2-8B68-46FCA6725EE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40" t="11719" r="5940" b="11719"/>
          <a:stretch/>
        </p:blipFill>
        <p:spPr>
          <a:xfrm>
            <a:off x="1595335" y="1685397"/>
            <a:ext cx="3204000" cy="1779779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02F6BA48-3B4C-4737-9412-BF240F23D25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5" t="6310" r="2125" b="6310"/>
          <a:stretch/>
        </p:blipFill>
        <p:spPr>
          <a:xfrm>
            <a:off x="1595335" y="3446965"/>
            <a:ext cx="3204000" cy="177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549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0A47E3EF-8418-4A46-BE4F-3C408AC534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ADAB59-257E-4CE0-978B-173D6581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47609" y="7052587"/>
            <a:ext cx="2584850" cy="3651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9375DA4-55EE-4B0E-974F-6ED1E5EF3DB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0"/>
            <a:ext cx="10058400" cy="1011677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latin typeface="Dubai Medium" panose="020B0603030403030204" pitchFamily="34" charset="-78"/>
                <a:cs typeface="Dubai Medium" panose="020B0603030403030204" pitchFamily="34" charset="-78"/>
              </a:rPr>
              <a:t>Computadores Predominantes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A15603D-9192-4A6B-91B5-755633C99742}"/>
              </a:ext>
            </a:extLst>
          </p:cNvPr>
          <p:cNvSpPr txBox="1"/>
          <p:nvPr/>
        </p:nvSpPr>
        <p:spPr>
          <a:xfrm>
            <a:off x="815677" y="1714500"/>
            <a:ext cx="6120144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UNIVAC: Primeiro transistorizado; Um dos primeiros computadores comerciais;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IBM 7090: Transistorizado de Grande Porte; Aplicações científicas, militares e aeroespaciais;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IBM 1401: Um dos Primeiros Baseados em Transistores; Aplicações científicas e comerciais.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2215E42-0AF3-448F-BC59-EDE3BEE6B373}"/>
              </a:ext>
            </a:extLst>
          </p:cNvPr>
          <p:cNvCxnSpPr>
            <a:cxnSpLocks/>
          </p:cNvCxnSpPr>
          <p:nvPr/>
        </p:nvCxnSpPr>
        <p:spPr>
          <a:xfrm>
            <a:off x="1383906" y="993845"/>
            <a:ext cx="9288000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AB69981-4FDA-4215-BF76-80BAAF2B12B5}"/>
              </a:ext>
            </a:extLst>
          </p:cNvPr>
          <p:cNvSpPr txBox="1"/>
          <p:nvPr/>
        </p:nvSpPr>
        <p:spPr>
          <a:xfrm>
            <a:off x="7171964" y="4837079"/>
            <a:ext cx="41129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3. UNIVAC, primeiro computador eletrônico comercial americano.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E43ECA0-2DEC-40A2-BB28-146B2B5F8F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7" t="1812" r="887" b="1812"/>
          <a:stretch/>
        </p:blipFill>
        <p:spPr>
          <a:xfrm>
            <a:off x="7260941" y="1714500"/>
            <a:ext cx="3571518" cy="3122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25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0A47E3EF-8418-4A46-BE4F-3C408AC534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ADAB59-257E-4CE0-978B-173D6581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47609" y="7052587"/>
            <a:ext cx="2584850" cy="3651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9375DA4-55EE-4B0E-974F-6ED1E5EF3DB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0"/>
            <a:ext cx="12192000" cy="1011677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latin typeface="Dubai Medium" panose="020B0603030403030204" pitchFamily="34" charset="-78"/>
                <a:cs typeface="Dubai Medium" panose="020B0603030403030204" pitchFamily="34" charset="-78"/>
              </a:rPr>
              <a:t>Características Gerais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A15603D-9192-4A6B-91B5-755633C99742}"/>
              </a:ext>
            </a:extLst>
          </p:cNvPr>
          <p:cNvSpPr txBox="1"/>
          <p:nvPr/>
        </p:nvSpPr>
        <p:spPr>
          <a:xfrm>
            <a:off x="5877320" y="1723416"/>
            <a:ext cx="6120144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dispositivos eletrônicos inventados em 1947 pelos pesquisadores da Bell </a:t>
            </a:r>
            <a:r>
              <a:rPr lang="pt-BR" sz="2400" dirty="0" err="1"/>
              <a:t>Labs</a:t>
            </a:r>
            <a:r>
              <a:rPr lang="pt-BR" sz="2400" dirty="0"/>
              <a:t>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O transistor age como um interruptor ou amplificador de corrente elétrica. Ele controla sinais eletrônicos com precisão;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foi possível construir circuitos integrados, levando à criação de computadores muito menores e mais rápidos.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Por não terem partes móveis, os transistores são mais estáveis e confiáveis.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2215E42-0AF3-448F-BC59-EDE3BEE6B373}"/>
              </a:ext>
            </a:extLst>
          </p:cNvPr>
          <p:cNvCxnSpPr>
            <a:cxnSpLocks/>
          </p:cNvCxnSpPr>
          <p:nvPr/>
        </p:nvCxnSpPr>
        <p:spPr>
          <a:xfrm>
            <a:off x="1383906" y="993845"/>
            <a:ext cx="9288000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AB69981-4FDA-4215-BF76-80BAAF2B12B5}"/>
              </a:ext>
            </a:extLst>
          </p:cNvPr>
          <p:cNvSpPr txBox="1"/>
          <p:nvPr/>
        </p:nvSpPr>
        <p:spPr>
          <a:xfrm>
            <a:off x="879309" y="5395572"/>
            <a:ext cx="3239311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4. Relação de tamanho entre válvula e transistor.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9C82FB0E-BBDE-48C0-B4D2-E7F4AC9496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3" r="7753"/>
          <a:stretch/>
        </p:blipFill>
        <p:spPr>
          <a:xfrm>
            <a:off x="879309" y="1951009"/>
            <a:ext cx="4338509" cy="3444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7378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0A47E3EF-8418-4A46-BE4F-3C408AC534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ADAB59-257E-4CE0-978B-173D6581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47609" y="7052587"/>
            <a:ext cx="2584850" cy="3651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9375DA4-55EE-4B0E-974F-6ED1E5EF3DB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0"/>
            <a:ext cx="10058400" cy="1011677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latin typeface="Dubai Medium" panose="020B0603030403030204" pitchFamily="34" charset="-78"/>
                <a:cs typeface="Dubai Medium" panose="020B0603030403030204" pitchFamily="34" charset="-78"/>
              </a:rPr>
              <a:t>William Shockley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A15603D-9192-4A6B-91B5-755633C99742}"/>
              </a:ext>
            </a:extLst>
          </p:cNvPr>
          <p:cNvSpPr txBox="1"/>
          <p:nvPr/>
        </p:nvSpPr>
        <p:spPr>
          <a:xfrm>
            <a:off x="815677" y="1714500"/>
            <a:ext cx="6120144" cy="46166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Físico e inventor estadunidense laureado com o prêmio Nobel de física em 1956;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A missão deles era buscar uma alternativa de estado sólido para um frágil tubo de vácuo amplificador;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Inventou o transistor de junção, que obteve uma patente em 1951;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Tornou-se amplamente conhecido pelas suas opiniões extremas sobre raça e inteligência humana, e pela sua defesa da eugenia. 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2215E42-0AF3-448F-BC59-EDE3BEE6B373}"/>
              </a:ext>
            </a:extLst>
          </p:cNvPr>
          <p:cNvCxnSpPr>
            <a:cxnSpLocks/>
          </p:cNvCxnSpPr>
          <p:nvPr/>
        </p:nvCxnSpPr>
        <p:spPr>
          <a:xfrm>
            <a:off x="1383906" y="993845"/>
            <a:ext cx="9288000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AB69981-4FDA-4215-BF76-80BAAF2B12B5}"/>
              </a:ext>
            </a:extLst>
          </p:cNvPr>
          <p:cNvSpPr txBox="1"/>
          <p:nvPr/>
        </p:nvSpPr>
        <p:spPr>
          <a:xfrm>
            <a:off x="7640832" y="5694219"/>
            <a:ext cx="41129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5. William Shockley (1910-1989)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BEFE589A-D1EE-4242-9E1C-55F9958FE8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40832" y="1714500"/>
            <a:ext cx="2855749" cy="39787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1963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tângulo 4">
            <a:extLst>
              <a:ext uri="{FF2B5EF4-FFF2-40B4-BE49-F238E27FC236}">
                <a16:creationId xmlns:a16="http://schemas.microsoft.com/office/drawing/2014/main" id="{0A47E3EF-8418-4A46-BE4F-3C408AC534E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4ADAB59-257E-4CE0-978B-173D6581AC5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247609" y="7052587"/>
            <a:ext cx="2584850" cy="3651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9375DA4-55EE-4B0E-974F-6ED1E5EF3DBB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066800" y="0"/>
            <a:ext cx="10058400" cy="1011677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latin typeface="Dubai Medium" panose="020B0603030403030204" pitchFamily="34" charset="-78"/>
                <a:cs typeface="Dubai Medium" panose="020B0603030403030204" pitchFamily="34" charset="-78"/>
              </a:rPr>
              <a:t>Curiosidades 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EA15603D-9192-4A6B-91B5-755633C99742}"/>
              </a:ext>
            </a:extLst>
          </p:cNvPr>
          <p:cNvSpPr txBox="1"/>
          <p:nvPr/>
        </p:nvSpPr>
        <p:spPr>
          <a:xfrm>
            <a:off x="815676" y="1714500"/>
            <a:ext cx="10939443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O IBM 7090 foi usado pela NASA para calcular as trajetórias das primeiras missões espaciais tripuladas;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O LINC (</a:t>
            </a:r>
            <a:r>
              <a:rPr lang="pt-BR" sz="2400" dirty="0" err="1"/>
              <a:t>Laboratory</a:t>
            </a:r>
            <a:r>
              <a:rPr lang="pt-BR" sz="2400" dirty="0"/>
              <a:t> </a:t>
            </a:r>
            <a:r>
              <a:rPr lang="pt-BR" sz="2400" dirty="0" err="1"/>
              <a:t>Instrument</a:t>
            </a:r>
            <a:r>
              <a:rPr lang="pt-BR" sz="2400" dirty="0"/>
              <a:t> Computer, 1962) foi um dos primeiros computadores "pequenos" o suficiente para caber em um laboratório (do tamanho de uma geladeira);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Em 1965, um IBM 7094 no MIT enviou a primeira mensagem entre dois computadores em um experimento que antecipou a ARPANET;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pt-BR" sz="2400" dirty="0"/>
              <a:t>O IBM 7094 (1962) foi usado no experimento "Daisy Bell", onde um programa fez o computador "cantar" usando síntese de voz primitiva.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52215E42-0AF3-448F-BC59-EDE3BEE6B373}"/>
              </a:ext>
            </a:extLst>
          </p:cNvPr>
          <p:cNvCxnSpPr>
            <a:cxnSpLocks/>
          </p:cNvCxnSpPr>
          <p:nvPr/>
        </p:nvCxnSpPr>
        <p:spPr>
          <a:xfrm>
            <a:off x="1383906" y="993845"/>
            <a:ext cx="9288000" cy="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0110686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20_TF56160789" id="{80AA9D2D-EE59-4148-A11E-A51EEE828B28}" vid="{AEAFD717-D3C8-4034-8F7E-D5220B0CCEB8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{B59C351D-5A56-4E85-B640-145F1B5D6348}tf56160789_win32</Template>
  <TotalTime>376</TotalTime>
  <Words>460</Words>
  <Application>Microsoft Office PowerPoint</Application>
  <PresentationFormat>Widescreen</PresentationFormat>
  <Paragraphs>49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Bookman Old Style</vt:lpstr>
      <vt:lpstr>Calibri</vt:lpstr>
      <vt:lpstr>Dubai Medium</vt:lpstr>
      <vt:lpstr>Franklin Gothic Book</vt:lpstr>
      <vt:lpstr>Personalizado</vt:lpstr>
      <vt:lpstr>2ª geração de computadores</vt:lpstr>
      <vt:lpstr>1. História e Contexto 2. Características Gerais 3. Computadores Predominantes 4. Transistores: Características Gerais 5. William Shockley 6. Curiosidades</vt:lpstr>
      <vt:lpstr>História e Contexto</vt:lpstr>
      <vt:lpstr>Características Gerais</vt:lpstr>
      <vt:lpstr>Computadores Predominantes</vt:lpstr>
      <vt:lpstr>Características Gerais</vt:lpstr>
      <vt:lpstr>William Shockley</vt:lpstr>
      <vt:lpstr>Curiosidades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2ª geração de computadores</dc:title>
  <dc:creator>Marcos Vinícius</dc:creator>
  <cp:lastModifiedBy>Marcos Vinícius</cp:lastModifiedBy>
  <cp:revision>28</cp:revision>
  <dcterms:created xsi:type="dcterms:W3CDTF">2025-04-15T20:13:54Z</dcterms:created>
  <dcterms:modified xsi:type="dcterms:W3CDTF">2025-04-16T02:30:53Z</dcterms:modified>
</cp:coreProperties>
</file>

<file path=docProps/thumbnail.jpeg>
</file>